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97" r:id="rId4"/>
    <p:sldId id="261" r:id="rId5"/>
    <p:sldId id="262" r:id="rId6"/>
    <p:sldId id="263" r:id="rId7"/>
    <p:sldId id="264" r:id="rId8"/>
    <p:sldId id="286" r:id="rId9"/>
    <p:sldId id="260" r:id="rId10"/>
    <p:sldId id="290" r:id="rId11"/>
    <p:sldId id="291" r:id="rId12"/>
    <p:sldId id="292" r:id="rId13"/>
    <p:sldId id="293" r:id="rId14"/>
    <p:sldId id="294" r:id="rId15"/>
    <p:sldId id="287" r:id="rId16"/>
    <p:sldId id="285" r:id="rId17"/>
    <p:sldId id="266" r:id="rId18"/>
    <p:sldId id="265" r:id="rId19"/>
    <p:sldId id="269" r:id="rId20"/>
    <p:sldId id="268" r:id="rId21"/>
    <p:sldId id="270" r:id="rId22"/>
    <p:sldId id="271" r:id="rId23"/>
    <p:sldId id="272" r:id="rId24"/>
    <p:sldId id="273" r:id="rId25"/>
    <p:sldId id="275" r:id="rId26"/>
    <p:sldId id="267" r:id="rId27"/>
    <p:sldId id="27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94660"/>
  </p:normalViewPr>
  <p:slideViewPr>
    <p:cSldViewPr>
      <p:cViewPr varScale="1">
        <p:scale>
          <a:sx n="98" d="100"/>
          <a:sy n="98" d="100"/>
        </p:scale>
        <p:origin x="85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8BB57-683B-4AE3-BF39-AAC1A20A25CD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86895-7A92-483C-B171-6A2F974F1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7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86895-7A92-483C-B171-6A2F974F1E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86895-7A92-483C-B171-6A2F974F1E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54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86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0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8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5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7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0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5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6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3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7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ECF4B-7A3B-4B86-8692-172A71895D4F}" type="datetimeFigureOut">
              <a:rPr lang="en-US" smtClean="0"/>
              <a:t>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83A7E-2034-405B-930B-4B70992EA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78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Neuroscience of Emotions  Part 2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Sangeeta Das Bhattacharya MD,MPH</a:t>
            </a:r>
          </a:p>
          <a:p>
            <a:r>
              <a:rPr lang="en-US" dirty="0" smtClean="0"/>
              <a:t>School of Medical Science and Technology IIT Kharagpur</a:t>
            </a:r>
          </a:p>
          <a:p>
            <a:endParaRPr lang="en-US" dirty="0"/>
          </a:p>
        </p:txBody>
      </p:sp>
      <p:pic>
        <p:nvPicPr>
          <p:cNvPr id="10" name="Picture 2" descr="diffusion mri hagmann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95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 t="15432" r="8750" b="17160"/>
          <a:stretch/>
        </p:blipFill>
        <p:spPr bwMode="auto">
          <a:xfrm>
            <a:off x="609600" y="12700"/>
            <a:ext cx="74295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198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Events in the world trigger emotional reactions inside of us, thoughts and feelings live in distinct brain areas.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38750" y="306308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7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Scientific Tradition of Construction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No man steps into the same river twice.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660194"/>
            <a:ext cx="4038600" cy="24059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55626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Heraclitus c 540 BC, Ephesus</a:t>
            </a:r>
          </a:p>
          <a:p>
            <a:r>
              <a:rPr lang="en-IN" dirty="0" smtClean="0"/>
              <a:t>(Pre-</a:t>
            </a:r>
            <a:r>
              <a:rPr lang="en-IN" dirty="0" err="1" smtClean="0"/>
              <a:t>Socrratic</a:t>
            </a:r>
            <a:r>
              <a:rPr lang="en-IN" dirty="0" smtClean="0"/>
              <a:t> philosopher)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360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Your experiences and behaviors are created in the moment by biological processes within your brain and body.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Memory</a:t>
            </a:r>
          </a:p>
          <a:p>
            <a:r>
              <a:rPr lang="en-IN" dirty="0" smtClean="0"/>
              <a:t>Perception</a:t>
            </a:r>
          </a:p>
          <a:p>
            <a:r>
              <a:rPr lang="en-IN" dirty="0" smtClean="0"/>
              <a:t>Mental Illness</a:t>
            </a:r>
          </a:p>
          <a:p>
            <a:r>
              <a:rPr lang="en-IN" dirty="0" smtClean="0"/>
              <a:t>Emotion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517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Constructed Emotion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Your brain constructs everything you experience including your emotions.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48706"/>
            <a:ext cx="40386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23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8" t="13333" r="17379"/>
          <a:stretch/>
        </p:blipFill>
        <p:spPr bwMode="auto">
          <a:xfrm>
            <a:off x="241298" y="152400"/>
            <a:ext cx="5207002" cy="7040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0800" y="1676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Interoceptive</a:t>
            </a:r>
            <a:r>
              <a:rPr lang="en-US" dirty="0" smtClean="0"/>
              <a:t>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5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Interoceptive Network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Interoception is the brain’s representation of all sensations from the body, your internal state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Issues predictions about your body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Tests the resulting simulations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Updates the brain’s model of the body in the world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78031"/>
            <a:ext cx="4038600" cy="31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48200" y="601980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https://musingsofanaspie.com/2013/07/03/interoception-how-do-i-feel/</a:t>
            </a:r>
          </a:p>
        </p:txBody>
      </p:sp>
    </p:spTree>
    <p:extLst>
      <p:ext uri="{BB962C8B-B14F-4D97-AF65-F5344CB8AC3E}">
        <p14:creationId xmlns:p14="http://schemas.microsoft.com/office/powerpoint/2010/main" val="2991995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Network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Tinkers with information flow which moves sensory information in and out of the spotlight making some predictions fit and finding others irrelevant.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85800"/>
            <a:ext cx="5203561" cy="4297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7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6" t="22344" r="11009" b="21142"/>
          <a:stretch/>
        </p:blipFill>
        <p:spPr bwMode="auto">
          <a:xfrm>
            <a:off x="990600" y="457200"/>
            <a:ext cx="6979640" cy="581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3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2509838"/>
            <a:ext cx="24860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59436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Emotion Concepts are Constructed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2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Neuroscience of Emotion Part 2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2 Theories</a:t>
            </a:r>
          </a:p>
          <a:p>
            <a:pPr lvl="1"/>
            <a:r>
              <a:rPr lang="en-US" dirty="0" smtClean="0"/>
              <a:t>Classic Theory</a:t>
            </a:r>
          </a:p>
          <a:p>
            <a:pPr lvl="1"/>
            <a:r>
              <a:rPr lang="en-US" dirty="0" smtClean="0"/>
              <a:t>Theory of Constructed Emotion</a:t>
            </a:r>
            <a:endParaRPr lang="en-US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 Large Networks of Neurons</a:t>
            </a:r>
          </a:p>
          <a:p>
            <a:pPr lvl="1"/>
            <a:r>
              <a:rPr lang="en-US" dirty="0" smtClean="0"/>
              <a:t>Interoceptive Network</a:t>
            </a:r>
          </a:p>
          <a:p>
            <a:pPr lvl="1"/>
            <a:r>
              <a:rPr lang="en-US" dirty="0" smtClean="0"/>
              <a:t>Control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40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 t="23077" r="52361"/>
          <a:stretch/>
        </p:blipFill>
        <p:spPr bwMode="auto">
          <a:xfrm>
            <a:off x="685800" y="91440"/>
            <a:ext cx="4854277" cy="676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29400" y="25908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Concept Cascade</a:t>
            </a:r>
          </a:p>
          <a:p>
            <a:r>
              <a:rPr lang="en-US" b="1" dirty="0" smtClean="0"/>
              <a:t>represented by words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4963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Happiness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60698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Age-</a:t>
            </a:r>
            <a:r>
              <a:rPr lang="en-US" dirty="0" err="1"/>
              <a:t>otori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3280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Age-</a:t>
            </a:r>
            <a:r>
              <a:rPr lang="en-US" dirty="0" err="1"/>
              <a:t>otori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feeling of </a:t>
            </a:r>
            <a:r>
              <a:rPr lang="en-US" dirty="0" smtClean="0"/>
              <a:t>looking </a:t>
            </a:r>
            <a:r>
              <a:rPr lang="en-US" dirty="0"/>
              <a:t>worse after a </a:t>
            </a:r>
            <a:r>
              <a:rPr lang="en-US" dirty="0" smtClean="0"/>
              <a:t>haircut    -Japanese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4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Gigil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image of something that is adorable soft toy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" r="56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27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Gigil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urge to hug or squeeze something that is unbearably adorable</a:t>
            </a:r>
          </a:p>
          <a:p>
            <a:endParaRPr lang="en-US" dirty="0"/>
          </a:p>
          <a:p>
            <a:r>
              <a:rPr lang="en-US" dirty="0" smtClean="0"/>
              <a:t>-Filipino</a:t>
            </a:r>
            <a:endParaRPr lang="en-US" dirty="0"/>
          </a:p>
        </p:txBody>
      </p:sp>
      <p:pic>
        <p:nvPicPr>
          <p:cNvPr id="2050" name="Picture 2" descr="Image result for image of something that is adorable soft toy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6" r="56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811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Cascade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Concepts are biologically wired into your brain</a:t>
            </a:r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1543" r="50852" b="9187"/>
          <a:stretch/>
        </p:blipFill>
        <p:spPr bwMode="auto">
          <a:xfrm>
            <a:off x="2514600" y="609600"/>
            <a:ext cx="387019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023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 Concepts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Make Meaning</a:t>
            </a:r>
          </a:p>
          <a:p>
            <a:r>
              <a:rPr lang="en-US" dirty="0" smtClean="0"/>
              <a:t>Prescribe Actions</a:t>
            </a:r>
          </a:p>
          <a:p>
            <a:r>
              <a:rPr lang="en-US" dirty="0" smtClean="0"/>
              <a:t>Regulate your body budget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3795848" cy="32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07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iffusion mri hagmann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Brain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8800" y="5486400"/>
            <a:ext cx="563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86 billion neurons</a:t>
            </a:r>
          </a:p>
          <a:p>
            <a:r>
              <a:rPr lang="en-US" dirty="0" smtClean="0"/>
              <a:t>Connected in massive networks</a:t>
            </a:r>
          </a:p>
          <a:p>
            <a:r>
              <a:rPr lang="en-US" dirty="0" smtClean="0"/>
              <a:t>Never </a:t>
            </a:r>
            <a:r>
              <a:rPr lang="en-US" dirty="0" smtClean="0"/>
              <a:t>lies </a:t>
            </a:r>
            <a:r>
              <a:rPr lang="en-US" dirty="0" smtClean="0"/>
              <a:t>dormant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3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3" t="28615" r="15492" b="13907"/>
          <a:stretch/>
        </p:blipFill>
        <p:spPr bwMode="auto">
          <a:xfrm>
            <a:off x="1371600" y="304800"/>
            <a:ext cx="6174996" cy="5912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18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9" t="15736" r="11449"/>
          <a:stretch/>
        </p:blipFill>
        <p:spPr bwMode="auto">
          <a:xfrm>
            <a:off x="1316005" y="228600"/>
            <a:ext cx="54306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66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" t="26258" r="47049" b="31139"/>
          <a:stretch/>
        </p:blipFill>
        <p:spPr bwMode="auto">
          <a:xfrm>
            <a:off x="173372" y="1342768"/>
            <a:ext cx="8970628" cy="438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33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9" t="13565" r="15959" b="4967"/>
          <a:stretch/>
        </p:blipFill>
        <p:spPr bwMode="auto">
          <a:xfrm>
            <a:off x="1752608" y="0"/>
            <a:ext cx="4985176" cy="676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7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41729" r="53681" b="19382"/>
          <a:stretch/>
        </p:blipFill>
        <p:spPr bwMode="auto">
          <a:xfrm>
            <a:off x="1295400" y="990600"/>
            <a:ext cx="62611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6400" y="58674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 dated view of the brain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9968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Brain: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Billions of Prediction loops creating intrinsic brain activity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" b="3589"/>
          <a:stretch>
            <a:fillRect/>
          </a:stretch>
        </p:blipFill>
        <p:spPr bwMode="auto">
          <a:xfrm>
            <a:off x="1752600" y="6096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06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278</Words>
  <Application>Microsoft Office PowerPoint</Application>
  <PresentationFormat>On-screen Show (4:3)</PresentationFormat>
  <Paragraphs>65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The Neuroscience of Emotions  Part 2</vt:lpstr>
      <vt:lpstr>Neuroscience of Emotion Part 2</vt:lpstr>
      <vt:lpstr>Human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Brain:</vt:lpstr>
      <vt:lpstr>PowerPoint Presentation</vt:lpstr>
      <vt:lpstr>The Classic Theory</vt:lpstr>
      <vt:lpstr>Scientific Tradition of Construction</vt:lpstr>
      <vt:lpstr>Construction</vt:lpstr>
      <vt:lpstr>Theory of Constructed Emotion</vt:lpstr>
      <vt:lpstr>PowerPoint Presentation</vt:lpstr>
      <vt:lpstr>Interoceptive Network</vt:lpstr>
      <vt:lpstr>Control Network</vt:lpstr>
      <vt:lpstr>PowerPoint Presentation</vt:lpstr>
      <vt:lpstr>PowerPoint Presentation</vt:lpstr>
      <vt:lpstr>PowerPoint Presentation</vt:lpstr>
      <vt:lpstr>Happiness </vt:lpstr>
      <vt:lpstr>Age-otori </vt:lpstr>
      <vt:lpstr>Age-otori</vt:lpstr>
      <vt:lpstr>Gigil</vt:lpstr>
      <vt:lpstr>Gigil</vt:lpstr>
      <vt:lpstr>Concept Cascade</vt:lpstr>
      <vt:lpstr>Emotion Concepts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Neuroscience of Emotions  Part 2</dc:title>
  <dc:creator>aasb</dc:creator>
  <cp:lastModifiedBy>SangeetaDB</cp:lastModifiedBy>
  <cp:revision>20</cp:revision>
  <dcterms:created xsi:type="dcterms:W3CDTF">2018-10-02T18:05:47Z</dcterms:created>
  <dcterms:modified xsi:type="dcterms:W3CDTF">2019-02-05T06:50:49Z</dcterms:modified>
</cp:coreProperties>
</file>